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0" r:id="rId4"/>
    <p:sldId id="261" r:id="rId5"/>
    <p:sldId id="262" r:id="rId6"/>
    <p:sldId id="270" r:id="rId7"/>
    <p:sldId id="264" r:id="rId8"/>
    <p:sldId id="276" r:id="rId9"/>
    <p:sldId id="265" r:id="rId10"/>
    <p:sldId id="266" r:id="rId11"/>
    <p:sldId id="267" r:id="rId12"/>
    <p:sldId id="274" r:id="rId13"/>
    <p:sldId id="275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03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736592"/>
            <a:ext cx="12984480" cy="365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417320" y="5029200"/>
            <a:ext cx="323697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1417320" y="5449824"/>
            <a:ext cx="3236976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endParaRPr lang="en-US" sz="139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103050"/>
                </a:solidFill>
                <a:latin typeface="Cooper Black" panose="0208090404030B020404" pitchFamily="18" charset="0"/>
                <a:ea typeface="思源黑体-Medium" pitchFamily="34" charset="-122"/>
                <a:cs typeface="思源黑体-Medium" pitchFamily="34" charset="-120"/>
              </a:rPr>
              <a:t>Tower of Hanoi Solver</a:t>
            </a:r>
            <a:endParaRPr lang="en-US" sz="6410" dirty="0">
              <a:latin typeface="Cooper Black" panose="0208090404030B0204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7F8DC-F793-27BB-8488-35CE9FB7FA63}"/>
              </a:ext>
            </a:extLst>
          </p:cNvPr>
          <p:cNvSpPr txBox="1"/>
          <p:nvPr/>
        </p:nvSpPr>
        <p:spPr>
          <a:xfrm>
            <a:off x="832104" y="5215636"/>
            <a:ext cx="6762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  <a:cs typeface="Times New Roman" panose="02020603050405020304" pitchFamily="18" charset="0"/>
              </a:rPr>
              <a:t>SM Nabil Ausaf		Roll:01</a:t>
            </a:r>
          </a:p>
          <a:p>
            <a:r>
              <a:rPr lang="en-US" sz="2400" dirty="0">
                <a:latin typeface="Berlin Sans FB" panose="020E0602020502020306" pitchFamily="34" charset="0"/>
                <a:cs typeface="Times New Roman" panose="02020603050405020304" pitchFamily="18" charset="0"/>
              </a:rPr>
              <a:t>Shahadat Hossen Shuvo	Roll:17</a:t>
            </a:r>
          </a:p>
          <a:p>
            <a:r>
              <a:rPr lang="en-US" sz="2400" dirty="0">
                <a:latin typeface="Berlin Sans FB" panose="020E0602020502020306" pitchFamily="34" charset="0"/>
                <a:cs typeface="Times New Roman" panose="02020603050405020304" pitchFamily="18" charset="0"/>
              </a:rPr>
              <a:t>Md. Yousuf Hossain		Roll:31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103050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Problem Nature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1609344" y="5175504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7635240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247888" y="4736592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ED4571B-2F9C-AD0C-CA23-C84E46F12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35" y="4738076"/>
            <a:ext cx="631519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Tower of Hanoi is inherently 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recursive problem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move n disks: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 move n-1 disks to the auxiliary rod.</a:t>
            </a:r>
            <a:b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Then, move 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largest disk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target rod.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236B0-9249-56AC-96F6-EABA4FC481FE}"/>
              </a:ext>
            </a:extLst>
          </p:cNvPr>
          <p:cNvSpPr txBox="1"/>
          <p:nvPr/>
        </p:nvSpPr>
        <p:spPr>
          <a:xfrm>
            <a:off x="7330323" y="4759646"/>
            <a:ext cx="73855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move the n-1 disks onto the largest disk.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step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 the problem size by 1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making recursion a natural fit</a:t>
            </a:r>
            <a:endParaRPr lang="en-US" sz="22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B92323-AB2B-DB2D-7D85-00995765F065}"/>
              </a:ext>
            </a:extLst>
          </p:cNvPr>
          <p:cNvCxnSpPr>
            <a:cxnSpLocks/>
          </p:cNvCxnSpPr>
          <p:nvPr/>
        </p:nvCxnSpPr>
        <p:spPr>
          <a:xfrm flipH="1">
            <a:off x="7159752" y="4888889"/>
            <a:ext cx="22825" cy="1804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924530-1AD9-118F-2DC8-ABB032BAC28A}"/>
              </a:ext>
            </a:extLst>
          </p:cNvPr>
          <p:cNvSpPr txBox="1"/>
          <p:nvPr/>
        </p:nvSpPr>
        <p:spPr>
          <a:xfrm>
            <a:off x="133548" y="77655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3145" y="169233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103050"/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Efficiency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1F1CCCF-2A8D-F8C7-F365-526FE60AB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14" y="2523327"/>
            <a:ext cx="908344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Tower of Hanoi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solved using a recursive algorithm that breaks the problem into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smaller subproblems.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time complexity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O(2^n)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grows exponentially with the number of disks.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move involves transferring only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disk at a time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following the rules: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one disk can be moved in a single step.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larger disk can never be placed on top of a smaller disk.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recursive approach uses three pegs: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auxiliary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destination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moving n−1n-1 disks to the auxiliary,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then moving the largest disk, and finally moving the n−1n-1 disks to the destination.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129DA-CB45-BBB2-ED00-699B2DBF35B1}"/>
              </a:ext>
            </a:extLst>
          </p:cNvPr>
          <p:cNvSpPr txBox="1"/>
          <p:nvPr/>
        </p:nvSpPr>
        <p:spPr>
          <a:xfrm>
            <a:off x="193124" y="77299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5000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Conclusion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4008B53-2479-DBBC-6595-3198BAC51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103" y="3527561"/>
            <a:ext cx="726686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Tower of Hanoi is a classic recursion problem.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 rules lead to complex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Minimum moves grow exponentially (2^n - 1).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Great for learning problem-solving and algorithmic thinking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38D8A-A186-3A86-1A75-7C91F84188AF}"/>
              </a:ext>
            </a:extLst>
          </p:cNvPr>
          <p:cNvSpPr txBox="1"/>
          <p:nvPr/>
        </p:nvSpPr>
        <p:spPr>
          <a:xfrm>
            <a:off x="152796" y="7676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10305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334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Introduction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3630168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The Tower of Hanoi is a classic mathematical puzzle.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2104" y="4197096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It consists of three pegs and a number of disks of different sizes.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2104" y="4754880"/>
            <a:ext cx="801014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Goal: Move all disks from the source peg to the destination peg following certain rules.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34372-0630-5F03-BDCC-0667A4516879}"/>
              </a:ext>
            </a:extLst>
          </p:cNvPr>
          <p:cNvSpPr txBox="1"/>
          <p:nvPr/>
        </p:nvSpPr>
        <p:spPr>
          <a:xfrm>
            <a:off x="368300" y="7797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Rules of the Game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609344" y="4736592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Only one disk can be moved at a time.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6035040" y="4572000"/>
            <a:ext cx="3337560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Each move consists of taking the top disk from one stack and placing it on top of another stack.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0460736" y="4736592"/>
            <a:ext cx="3337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No disk may be placed on top of a smaller disk.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F47AC6-D570-DA3D-E0AB-A0B916295FD0}"/>
              </a:ext>
            </a:extLst>
          </p:cNvPr>
          <p:cNvSpPr txBox="1"/>
          <p:nvPr/>
        </p:nvSpPr>
        <p:spPr>
          <a:xfrm>
            <a:off x="444500" y="7861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3347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Mathematical Insight</a:t>
            </a:r>
            <a:endParaRPr lang="en-US" sz="464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3630168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Minimum number of moves: (2^n - 1).</a:t>
            </a:r>
            <a:endParaRPr lang="en-US" sz="185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2104" y="4197096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For (n = 3) disks → (2^3 - 1 = 7) moves.</a:t>
            </a:r>
            <a:endParaRPr lang="en-US" sz="185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2104" y="4754880"/>
            <a:ext cx="801014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The growth is exponential: doubling the disks ≈ quadrupling the moves.</a:t>
            </a:r>
            <a:endParaRPr lang="en-US" sz="1850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2E025-9D30-2929-BD57-6C4BC415B497}"/>
              </a:ext>
            </a:extLst>
          </p:cNvPr>
          <p:cNvSpPr txBox="1"/>
          <p:nvPr/>
        </p:nvSpPr>
        <p:spPr>
          <a:xfrm>
            <a:off x="268257" y="77909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1638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" y="431596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545896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91109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Algorithm (Recursive)</a:t>
            </a:r>
            <a:endParaRPr lang="en-US" sz="46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96696" y="3182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1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609344" y="3191256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Move (n-1) disks from Source to Auxiliary peg.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996696" y="43342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2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1609344" y="434340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Move the (n)th (largest) disk from Source to Destination peg.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996696" y="548640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3</a:t>
            </a:r>
            <a:endParaRPr lang="en-US" sz="23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609344" y="549554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latin typeface="Times New Roman" panose="02020603050405020304" pitchFamily="18" charset="0"/>
                <a:ea typeface="思源黑体-Medium" pitchFamily="34" charset="-122"/>
                <a:cs typeface="Times New Roman" panose="02020603050405020304" pitchFamily="18" charset="0"/>
              </a:rPr>
              <a:t>Move (n-1) disks from Auxiliary peg to Destination peg.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2AAF14-60FF-9E5A-AC6A-915FFF7B2208}"/>
              </a:ext>
            </a:extLst>
          </p:cNvPr>
          <p:cNvSpPr txBox="1"/>
          <p:nvPr/>
        </p:nvSpPr>
        <p:spPr>
          <a:xfrm>
            <a:off x="469900" y="77597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25448" y="730359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10305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Pseudocode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4197096"/>
            <a:ext cx="801014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C4E72-7A76-0FDD-6E96-41D77855E911}"/>
              </a:ext>
            </a:extLst>
          </p:cNvPr>
          <p:cNvSpPr txBox="1"/>
          <p:nvPr/>
        </p:nvSpPr>
        <p:spPr>
          <a:xfrm>
            <a:off x="1340539" y="1914197"/>
            <a:ext cx="4089981" cy="440120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tower(n, s, a, d)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if (n == 1)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{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print "s → d"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return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tower(n-1, s, d, a)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 "s → d"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tower(n-1, a, s, d)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return</a:t>
            </a:r>
          </a:p>
          <a:p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1087B-9E9D-9983-F547-828ECE54787D}"/>
              </a:ext>
            </a:extLst>
          </p:cNvPr>
          <p:cNvSpPr txBox="1"/>
          <p:nvPr/>
        </p:nvSpPr>
        <p:spPr>
          <a:xfrm>
            <a:off x="331757" y="7696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687D8F0-FEE2-B7AE-CD2F-FA252C032DB5}"/>
              </a:ext>
            </a:extLst>
          </p:cNvPr>
          <p:cNvSpPr/>
          <p:nvPr/>
        </p:nvSpPr>
        <p:spPr>
          <a:xfrm>
            <a:off x="5177536" y="905982"/>
            <a:ext cx="9249663" cy="740664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10305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 Code Example</a:t>
            </a:r>
            <a:endParaRPr lang="en-US" sz="464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7B35A-6128-4447-5638-7DE720A327F6}"/>
              </a:ext>
            </a:extLst>
          </p:cNvPr>
          <p:cNvSpPr txBox="1"/>
          <p:nvPr/>
        </p:nvSpPr>
        <p:spPr>
          <a:xfrm>
            <a:off x="5177536" y="1711576"/>
            <a:ext cx="9249664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#include &lt;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stdio.h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void tower(int n, char Source, char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Auxilary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char Destination) {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if (n == 1) {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("Move Tower %c → Tower %c\n", Source, Destination);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return;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tower(n - 1, Source, Destination,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Auxilary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("Move Tower %c → Tower %c\n", Source, Destination);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tower(n - 1,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Auxilary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Source, Destination);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endParaRPr lang="en-US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main() {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int n;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("Enter number of disks: ");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scanf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("%d", &amp;n);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tower(n, 'A', 'B', 'C');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return 0;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E8B2C-7099-EF25-7F7D-F0E0130D2093}"/>
              </a:ext>
            </a:extLst>
          </p:cNvPr>
          <p:cNvSpPr txBox="1"/>
          <p:nvPr/>
        </p:nvSpPr>
        <p:spPr>
          <a:xfrm>
            <a:off x="280957" y="7772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28B5E4E-66E7-E2F3-2B30-980522C1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DC5D4-5C53-1B08-2768-1D67A15A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277" b="30865"/>
          <a:stretch>
            <a:fillRect/>
          </a:stretch>
        </p:blipFill>
        <p:spPr>
          <a:xfrm>
            <a:off x="579211" y="1375416"/>
            <a:ext cx="3087551" cy="273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2BB32-347A-08A5-7296-1619832E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100" b="31041"/>
          <a:stretch>
            <a:fillRect/>
          </a:stretch>
        </p:blipFill>
        <p:spPr>
          <a:xfrm>
            <a:off x="4130127" y="1375415"/>
            <a:ext cx="3087551" cy="2734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F31CC-74D6-A428-6BD4-5F9F5938E5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395" b="31746"/>
          <a:stretch>
            <a:fillRect/>
          </a:stretch>
        </p:blipFill>
        <p:spPr>
          <a:xfrm>
            <a:off x="7681043" y="1375415"/>
            <a:ext cx="3087551" cy="2734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0EE310-F862-7B1E-9581-0BC166D99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219" b="31923"/>
          <a:stretch>
            <a:fillRect/>
          </a:stretch>
        </p:blipFill>
        <p:spPr>
          <a:xfrm>
            <a:off x="11157114" y="4750021"/>
            <a:ext cx="3087551" cy="2734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F8BF09-F307-6042-C6FD-3E1880E11F9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8924" b="31217"/>
          <a:stretch>
            <a:fillRect/>
          </a:stretch>
        </p:blipFill>
        <p:spPr>
          <a:xfrm>
            <a:off x="11157114" y="1375416"/>
            <a:ext cx="3087551" cy="2734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466C44-717A-4D41-E740-79E3AE2B2A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8571" b="31569"/>
          <a:stretch>
            <a:fillRect/>
          </a:stretch>
        </p:blipFill>
        <p:spPr>
          <a:xfrm>
            <a:off x="579211" y="4750020"/>
            <a:ext cx="3087551" cy="2734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2EE7C6-93B4-5C53-7E5A-2A4E8FE7A94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8924" b="31217"/>
          <a:stretch>
            <a:fillRect/>
          </a:stretch>
        </p:blipFill>
        <p:spPr>
          <a:xfrm>
            <a:off x="4132911" y="4750019"/>
            <a:ext cx="3087551" cy="2734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D954AB-7D8C-0581-D0D8-426668329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9806" b="30335"/>
          <a:stretch>
            <a:fillRect/>
          </a:stretch>
        </p:blipFill>
        <p:spPr>
          <a:xfrm>
            <a:off x="7681043" y="4750019"/>
            <a:ext cx="3087551" cy="27348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AE3C9C-DB77-1CE3-7752-510CD975AF1F}"/>
              </a:ext>
            </a:extLst>
          </p:cNvPr>
          <p:cNvSpPr txBox="1"/>
          <p:nvPr/>
        </p:nvSpPr>
        <p:spPr>
          <a:xfrm>
            <a:off x="4055282" y="4082143"/>
            <a:ext cx="326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Move Tower A → Tower 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23485-61D2-79AD-99B7-E3000AE6BC1C}"/>
              </a:ext>
            </a:extLst>
          </p:cNvPr>
          <p:cNvSpPr txBox="1"/>
          <p:nvPr/>
        </p:nvSpPr>
        <p:spPr>
          <a:xfrm>
            <a:off x="7597291" y="4115579"/>
            <a:ext cx="7385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A → Tower 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67966F-3856-2039-98DC-D3D7078AB480}"/>
              </a:ext>
            </a:extLst>
          </p:cNvPr>
          <p:cNvSpPr txBox="1"/>
          <p:nvPr/>
        </p:nvSpPr>
        <p:spPr>
          <a:xfrm>
            <a:off x="11075704" y="4089816"/>
            <a:ext cx="3168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C → Tower 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70E6C-69B4-1203-5D73-9D447487C0B1}"/>
              </a:ext>
            </a:extLst>
          </p:cNvPr>
          <p:cNvSpPr txBox="1"/>
          <p:nvPr/>
        </p:nvSpPr>
        <p:spPr>
          <a:xfrm>
            <a:off x="579211" y="7526195"/>
            <a:ext cx="308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A → Tower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6F1E2-40EF-AEC0-FBFE-E1F4243D020D}"/>
              </a:ext>
            </a:extLst>
          </p:cNvPr>
          <p:cNvSpPr txBox="1"/>
          <p:nvPr/>
        </p:nvSpPr>
        <p:spPr>
          <a:xfrm>
            <a:off x="4055282" y="7526195"/>
            <a:ext cx="3087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B → Tower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84C4D9-5C16-2F73-2F8B-CA1592E2116B}"/>
              </a:ext>
            </a:extLst>
          </p:cNvPr>
          <p:cNvSpPr txBox="1"/>
          <p:nvPr/>
        </p:nvSpPr>
        <p:spPr>
          <a:xfrm>
            <a:off x="7597291" y="7565271"/>
            <a:ext cx="3171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B → Tower 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5F31A0-DFB0-FA06-6883-65E5FBB6552E}"/>
              </a:ext>
            </a:extLst>
          </p:cNvPr>
          <p:cNvSpPr txBox="1"/>
          <p:nvPr/>
        </p:nvSpPr>
        <p:spPr>
          <a:xfrm>
            <a:off x="11061553" y="7565129"/>
            <a:ext cx="318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Tower A → Tower 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A16028-9DCB-3CB6-2EDB-B983D188BA3B}"/>
              </a:ext>
            </a:extLst>
          </p:cNvPr>
          <p:cNvSpPr txBox="1"/>
          <p:nvPr/>
        </p:nvSpPr>
        <p:spPr>
          <a:xfrm>
            <a:off x="4536360" y="221550"/>
            <a:ext cx="5570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Rockwell" panose="02060603020205020403" pitchFamily="18" charset="0"/>
              </a:rPr>
              <a:t>Steps to solve 3 disk Hanoi tower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68FD8F-7B04-22BA-85A2-058F975E74EA}"/>
              </a:ext>
            </a:extLst>
          </p:cNvPr>
          <p:cNvSpPr txBox="1"/>
          <p:nvPr/>
        </p:nvSpPr>
        <p:spPr>
          <a:xfrm>
            <a:off x="136562" y="7841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444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  <p:bldP spid="30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77977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103050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Time Complexity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3785616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60748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Recurrence relation: (T(n) = 2T(n-1) + 1).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4343400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60748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Solution: (T(n) = 2^n - 1).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2104" y="4901184"/>
            <a:ext cx="80101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60748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Complexity: (O(2^n)).</a:t>
            </a:r>
            <a:endParaRPr lang="en-US" sz="18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36F4DD-5592-3B7B-8C84-B9E2213B1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960" y="1665131"/>
            <a:ext cx="8054687" cy="53565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199A17-E8B5-EB28-08CF-24ED46CA6C7E}"/>
              </a:ext>
            </a:extLst>
          </p:cNvPr>
          <p:cNvSpPr txBox="1"/>
          <p:nvPr/>
        </p:nvSpPr>
        <p:spPr>
          <a:xfrm>
            <a:off x="204757" y="77459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763</Words>
  <Application>Microsoft Office PowerPoint</Application>
  <PresentationFormat>Custom</PresentationFormat>
  <Paragraphs>122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Berlin Sans FB</vt:lpstr>
      <vt:lpstr>Cascadia Code</vt:lpstr>
      <vt:lpstr>Cooper Black</vt:lpstr>
      <vt:lpstr>Rockwell</vt:lpstr>
      <vt:lpstr>Times New Roman</vt:lpstr>
      <vt:lpstr>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Yousuf Hossain Mehrab</cp:lastModifiedBy>
  <cp:revision>2</cp:revision>
  <dcterms:created xsi:type="dcterms:W3CDTF">2025-08-13T16:19:56Z</dcterms:created>
  <dcterms:modified xsi:type="dcterms:W3CDTF">2025-08-13T19:04:06Z</dcterms:modified>
</cp:coreProperties>
</file>